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748" autoAdjust="0"/>
  </p:normalViewPr>
  <p:slideViewPr>
    <p:cSldViewPr>
      <p:cViewPr>
        <p:scale>
          <a:sx n="34" d="100"/>
          <a:sy n="34" d="100"/>
        </p:scale>
        <p:origin x="-218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CAE45-3BF2-4C6C-9CCF-9057E1F53E0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C5289-F6E7-4B53-A715-859C7C560B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72B7C-A810-4DEB-AAFA-687ED47FDEC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192088"/>
            <a:ext cx="3994150" cy="29972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342555"/>
            <a:ext cx="6324600" cy="5801445"/>
          </a:xfrm>
        </p:spPr>
        <p:txBody>
          <a:bodyPr/>
          <a:lstStyle/>
          <a:p>
            <a:pPr marL="304800" indent="-304800"/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59CC9-DD53-48F2-AC4E-8A5B96113F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FD353-0F63-4536-87E8-ECE85180D8F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4700" y="685800"/>
            <a:ext cx="2582863" cy="19383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23778"/>
            <a:ext cx="5486400" cy="5835063"/>
          </a:xfrm>
        </p:spPr>
        <p:txBody>
          <a:bodyPr/>
          <a:lstStyle/>
          <a:p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157A-C9E7-490B-B2F8-FF9F2B0EE3A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268288"/>
            <a:ext cx="3689350" cy="2767012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81513"/>
            <a:ext cx="6400800" cy="62624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F9876-F3A8-4D33-8007-9603668236C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268288"/>
            <a:ext cx="4383088" cy="328771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26756"/>
            <a:ext cx="6477000" cy="5417244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504A-DAE9-4F00-B317-E0FF8D81513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220D5-4164-4499-B4CF-BCE00B395F6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0575" y="192088"/>
            <a:ext cx="2660650" cy="199707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66790"/>
            <a:ext cx="6400800" cy="6685109"/>
          </a:xfrm>
        </p:spPr>
        <p:txBody>
          <a:bodyPr/>
          <a:lstStyle/>
          <a:p>
            <a:pPr marL="304800" indent="-304800">
              <a:lnSpc>
                <a:spcPct val="80000"/>
              </a:lnSpc>
            </a:pP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6C1A1-B2F3-4C7A-BB1F-94D63CC126E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9150" y="192088"/>
            <a:ext cx="3073400" cy="23050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43630"/>
            <a:ext cx="6553200" cy="6800370"/>
          </a:xfrm>
        </p:spPr>
        <p:txBody>
          <a:bodyPr/>
          <a:lstStyle/>
          <a:p>
            <a:pPr marL="762000" lvl="1" indent="-304800">
              <a:lnSpc>
                <a:spcPct val="80000"/>
              </a:lnSpc>
            </a:pP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75B66-E8B0-4591-8E96-091C72D26D4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22622"/>
            <a:ext cx="6477000" cy="8529277"/>
          </a:xfrm>
        </p:spPr>
        <p:txBody>
          <a:bodyPr/>
          <a:lstStyle/>
          <a:p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DF065-882F-4AD4-ABEA-2C593DC6FF8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31C0A-98A6-40A3-94BA-19B1B6E9274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73E7E-7B1F-4ADB-BAE7-F8ED9959B75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4681"/>
            <a:ext cx="6324600" cy="4607218"/>
          </a:xfrm>
        </p:spPr>
        <p:txBody>
          <a:bodyPr/>
          <a:lstStyle/>
          <a:p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21C03-3278-447D-8B75-FCFF4A8267B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27D36-E73E-4299-98E6-4037D587CD3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268288"/>
            <a:ext cx="4406900" cy="330517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26756"/>
            <a:ext cx="6553200" cy="5225143"/>
          </a:xfrm>
        </p:spPr>
        <p:txBody>
          <a:bodyPr/>
          <a:lstStyle/>
          <a:p>
            <a:pPr marL="304800" indent="-304800">
              <a:lnSpc>
                <a:spcPct val="80000"/>
              </a:lnSpc>
              <a:buFontTx/>
              <a:buAutoNum type="romanUcPeriod" startAt="5"/>
            </a:pP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2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54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38400" y="2133600"/>
            <a:ext cx="62484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30B897-0537-41ED-A98A-41252CD2D3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2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4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96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5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C684-D930-48EC-9E3F-B375BAFE1821}" type="datetimeFigureOut">
              <a:rPr lang="en-GB" smtClean="0"/>
              <a:pPr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B6A8-8A67-4EE4-B574-19A114F3C2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ikea.com/PIAimages/29234_PE116289_S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3638"/>
            <a:ext cx="6048672" cy="586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466214" y="537646"/>
            <a:ext cx="1656184" cy="446276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DD054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en-US" sz="2400" dirty="0"/>
          </a:p>
          <a:p>
            <a:pPr algn="ctr"/>
            <a:r>
              <a:rPr lang="en-US" altLang="en-US" sz="2400" dirty="0"/>
              <a:t>Daphne Jean Thomas &amp; </a:t>
            </a:r>
            <a:r>
              <a:rPr lang="en-US" altLang="en-US" sz="2400" dirty="0" err="1"/>
              <a:t>Tamyra</a:t>
            </a:r>
            <a:r>
              <a:rPr lang="en-US" altLang="en-US" sz="2400" dirty="0"/>
              <a:t> Horst</a:t>
            </a:r>
          </a:p>
          <a:p>
            <a:pPr algn="ctr"/>
            <a:endParaRPr lang="en-US" altLang="en-US" sz="2000" dirty="0"/>
          </a:p>
          <a:p>
            <a:pPr algn="ctr"/>
            <a:r>
              <a:rPr lang="hu-HU" altLang="en-US" sz="2000" dirty="0" smtClean="0"/>
              <a:t>Vezető képzés 2. szint</a:t>
            </a:r>
            <a:endParaRPr lang="en-US" altLang="en-US" sz="2000" dirty="0"/>
          </a:p>
          <a:p>
            <a:pPr algn="ctr"/>
            <a:r>
              <a:rPr lang="hu-HU" altLang="en-US" sz="2000" dirty="0" smtClean="0"/>
              <a:t>Női szolgálatok </a:t>
            </a:r>
            <a:r>
              <a:rPr lang="en-US" altLang="en-US" sz="2000" dirty="0" err="1" smtClean="0"/>
              <a:t>Gener</a:t>
            </a:r>
            <a:r>
              <a:rPr lang="hu-HU" altLang="en-US" sz="2000" dirty="0" smtClean="0"/>
              <a:t>ál Konferencia</a:t>
            </a: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5" y="538833"/>
            <a:ext cx="14756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I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D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Ő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B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E</a:t>
            </a:r>
            <a:endParaRPr lang="en-GB" sz="2400" dirty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O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S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Z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T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Á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S</a:t>
            </a:r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endParaRPr lang="en-GB" sz="2400" dirty="0" smtClean="0">
              <a:latin typeface="Arial Black" panose="020B0A04020102020204" pitchFamily="34" charset="0"/>
            </a:endParaRPr>
          </a:p>
          <a:p>
            <a:pPr algn="ctr"/>
            <a:endParaRPr lang="en-GB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b="1" dirty="0" smtClean="0">
                <a:latin typeface="Comic Sans MS" pitchFamily="66" charset="0"/>
              </a:rPr>
              <a:t>Minta napirend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graphicFrame>
        <p:nvGraphicFramePr>
          <p:cNvPr id="5255" name="Group 135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153400" cy="4316730"/>
        </p:xfrm>
        <a:graphic>
          <a:graphicData uri="http://schemas.openxmlformats.org/drawingml/2006/table">
            <a:tbl>
              <a:tblPr/>
              <a:tblGrid>
                <a:gridCol w="1828800"/>
                <a:gridCol w="2208213"/>
                <a:gridCol w="2824162"/>
                <a:gridCol w="1292225"/>
              </a:tblGrid>
              <a:tr h="762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hu-HU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éma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Felelős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Cél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Idő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</a:tr>
              <a:tr h="1225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Napirend elfogadása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Carla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öntés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perc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42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Szórólapok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Diane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Inform</a:t>
                      </a:r>
                      <a:r>
                        <a:rPr kumimoji="0" lang="hu-HU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áció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perc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231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Feladat sikere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Janet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Ünneplés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perc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0223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hu-HU" altLang="en-US" b="1" dirty="0" smtClean="0">
                <a:latin typeface="Comic Sans MS" pitchFamily="66" charset="0"/>
              </a:rPr>
              <a:t>Minta Akció Terv</a:t>
            </a:r>
            <a:endParaRPr lang="en-US" altLang="en-US" b="1" dirty="0">
              <a:latin typeface="Comic Sans MS" pitchFamily="66" charset="0"/>
            </a:endParaRPr>
          </a:p>
        </p:txBody>
      </p:sp>
      <p:graphicFrame>
        <p:nvGraphicFramePr>
          <p:cNvPr id="6279" name="Group 1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642812"/>
              </p:ext>
            </p:extLst>
          </p:nvPr>
        </p:nvGraphicFramePr>
        <p:xfrm>
          <a:off x="0" y="1196753"/>
          <a:ext cx="9144001" cy="5661248"/>
        </p:xfrm>
        <a:graphic>
          <a:graphicData uri="http://schemas.openxmlformats.org/drawingml/2006/table">
            <a:tbl>
              <a:tblPr/>
              <a:tblGrid>
                <a:gridCol w="1617785"/>
                <a:gridCol w="1703950"/>
                <a:gridCol w="3430758"/>
                <a:gridCol w="2391508"/>
              </a:tblGrid>
              <a:tr h="803251">
                <a:tc>
                  <a:txBody>
                    <a:bodyPr/>
                    <a:lstStyle>
                      <a:lvl1pPr marL="58738" indent="-58738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58738" marR="0" lvl="0" indent="-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Tétel szám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hu-HU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éma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hu-HU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kció</a:t>
                      </a: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és idő keret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Felelős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5B8D"/>
                    </a:solidFill>
                  </a:tcPr>
                </a:tc>
              </a:tr>
              <a:tr h="18635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Szórólapok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1000 db nyomtatása jóváhagyva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April 6</a:t>
                      </a:r>
                      <a:r>
                        <a:rPr kumimoji="0" lang="hu-HU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-ra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júniusban tartandó lelkigyakorlatra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Diane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</a:tr>
              <a:tr h="14843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Lelki gyakorlat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Lelki gyakorlatra jelentkezés legkésőbb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pr</a:t>
                      </a:r>
                      <a:r>
                        <a:rPr kumimoji="0" lang="hu-HU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ilis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Chelsea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</a:tr>
              <a:tr h="15101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következő megbeszélés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Döntsétek el, hogy legközelebb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március 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28</a:t>
                      </a:r>
                      <a:r>
                        <a:rPr kumimoji="0" lang="hu-HU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-án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, du. 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3</a:t>
                      </a:r>
                      <a:r>
                        <a:rPr kumimoji="0" lang="hu-HU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-kor</a:t>
                      </a:r>
                      <a:r>
                        <a:rPr kumimoji="0" lang="hu-HU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találkoztok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C417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Janet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FF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4747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smtClean="0"/>
              <a:t>Tervezet kezelése</a:t>
            </a:r>
            <a:endParaRPr lang="en-GB" alt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76400"/>
            <a:ext cx="5562600" cy="4525963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0548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hu-HU" altLang="en-US" dirty="0" smtClean="0">
                <a:solidFill>
                  <a:srgbClr val="E6005D"/>
                </a:solidFill>
              </a:rPr>
              <a:t>Ütemezz be minden részletet és határidőt a naptáradba</a:t>
            </a:r>
            <a:endParaRPr lang="en-GB" altLang="en-US" dirty="0">
              <a:solidFill>
                <a:srgbClr val="E6005D"/>
              </a:solidFill>
            </a:endParaRPr>
          </a:p>
          <a:p>
            <a:r>
              <a:rPr lang="hu-HU" altLang="en-US" dirty="0" smtClean="0">
                <a:solidFill>
                  <a:srgbClr val="E6005D"/>
                </a:solidFill>
              </a:rPr>
              <a:t>Minden egyes tervezethez készíts listát az összes teendőről</a:t>
            </a:r>
            <a:endParaRPr lang="en-GB" altLang="en-US" dirty="0">
              <a:solidFill>
                <a:srgbClr val="E6005D"/>
              </a:solidFill>
            </a:endParaRPr>
          </a:p>
          <a:p>
            <a:r>
              <a:rPr lang="hu-HU" altLang="en-US" dirty="0" smtClean="0">
                <a:solidFill>
                  <a:srgbClr val="E6005D"/>
                </a:solidFill>
              </a:rPr>
              <a:t>A határidőhöz képest visszafele dolgozva ütemezd be a részleteket a naptáradba</a:t>
            </a:r>
            <a:endParaRPr lang="en-GB" altLang="en-US" dirty="0">
              <a:solidFill>
                <a:srgbClr val="E6005D"/>
              </a:solidFill>
            </a:endParaRPr>
          </a:p>
          <a:p>
            <a:endParaRPr lang="en-GB" altLang="en-US" dirty="0">
              <a:solidFill>
                <a:srgbClr val="E6005D"/>
              </a:solidFill>
            </a:endParaRPr>
          </a:p>
        </p:txBody>
      </p:sp>
      <p:pic>
        <p:nvPicPr>
          <p:cNvPr id="82948" name="Picture 4" descr="MPj040035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81525"/>
            <a:ext cx="2514600" cy="1676400"/>
          </a:xfrm>
          <a:prstGeom prst="rect">
            <a:avLst/>
          </a:prstGeom>
          <a:noFill/>
          <a:ln w="28575">
            <a:solidFill>
              <a:srgbClr val="E600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49" name="Picture 5" descr="MPj039931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514600" cy="1676400"/>
          </a:xfrm>
          <a:prstGeom prst="rect">
            <a:avLst/>
          </a:prstGeom>
          <a:noFill/>
          <a:ln w="28575">
            <a:solidFill>
              <a:srgbClr val="E600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22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hu-HU" altLang="en-US" b="1" dirty="0" smtClean="0">
                <a:latin typeface="Comic Sans MS" pitchFamily="66" charset="0"/>
              </a:rPr>
              <a:t>„Önmagad” kezelése</a:t>
            </a:r>
            <a:endParaRPr lang="en-US" altLang="en-US" b="1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477000" cy="4525963"/>
          </a:xfrm>
          <a:effectLst>
            <a:outerShdw dist="28398" dir="3806097" algn="ctr" rotWithShape="0">
              <a:srgbClr val="DD0548"/>
            </a:outerShdw>
          </a:effectLst>
        </p:spPr>
        <p:txBody>
          <a:bodyPr/>
          <a:lstStyle/>
          <a:p>
            <a:pPr marL="0" indent="0"/>
            <a:r>
              <a:rPr lang="en-GB" altLang="en-US" dirty="0"/>
              <a:t>  </a:t>
            </a:r>
            <a:r>
              <a:rPr lang="hu-HU" altLang="en-US" dirty="0" smtClean="0"/>
              <a:t>F</a:t>
            </a:r>
            <a:r>
              <a:rPr lang="hu-HU" altLang="en-US" dirty="0" smtClean="0"/>
              <a:t>ontos a </a:t>
            </a:r>
            <a:r>
              <a:rPr lang="hu-HU" altLang="en-US" dirty="0"/>
              <a:t>j</a:t>
            </a:r>
            <a:r>
              <a:rPr lang="hu-HU" altLang="en-US" dirty="0" smtClean="0"/>
              <a:t>ó </a:t>
            </a:r>
            <a:r>
              <a:rPr lang="hu-HU" altLang="en-US" dirty="0" smtClean="0"/>
              <a:t>egészség </a:t>
            </a:r>
            <a:endParaRPr lang="hu-HU" altLang="en-US" dirty="0" smtClean="0"/>
          </a:p>
          <a:p>
            <a:pPr marL="0" indent="0"/>
            <a:r>
              <a:rPr lang="hu-HU" altLang="en-US" dirty="0"/>
              <a:t> </a:t>
            </a:r>
            <a:r>
              <a:rPr lang="hu-HU" altLang="en-US" dirty="0" smtClean="0"/>
              <a:t> </a:t>
            </a:r>
            <a:r>
              <a:rPr lang="hu-HU" altLang="en-US" dirty="0" smtClean="0"/>
              <a:t>Szentelj </a:t>
            </a:r>
            <a:r>
              <a:rPr lang="hu-HU" altLang="en-US" dirty="0" smtClean="0"/>
              <a:t>időt a kapcsolatoknak</a:t>
            </a:r>
            <a:endParaRPr lang="en-GB" altLang="en-US" dirty="0"/>
          </a:p>
          <a:p>
            <a:pPr marL="0" indent="0"/>
            <a:r>
              <a:rPr lang="en-GB" altLang="en-US" dirty="0"/>
              <a:t>  </a:t>
            </a:r>
            <a:r>
              <a:rPr lang="hu-HU" altLang="en-US" dirty="0" smtClean="0"/>
              <a:t>Szánj </a:t>
            </a:r>
            <a:r>
              <a:rPr lang="hu-HU" altLang="en-US" dirty="0" smtClean="0"/>
              <a:t>időt Istenre</a:t>
            </a:r>
            <a:endParaRPr lang="en-GB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46271" y="3685309"/>
            <a:ext cx="4343400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6005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hu-HU" altLang="en-US" sz="3200" dirty="0" smtClean="0">
                <a:solidFill>
                  <a:schemeClr val="bg1"/>
                </a:solidFill>
              </a:rPr>
              <a:t>Engedd, hogy Isten ossza be idődet, add át Neki terveidet</a:t>
            </a:r>
            <a:r>
              <a:rPr lang="en-GB" altLang="en-US" sz="3200" dirty="0" smtClean="0">
                <a:solidFill>
                  <a:schemeClr val="bg1"/>
                </a:solidFill>
              </a:rPr>
              <a:t>, </a:t>
            </a:r>
            <a:r>
              <a:rPr lang="hu-HU" altLang="en-US" sz="3200" dirty="0" smtClean="0">
                <a:solidFill>
                  <a:schemeClr val="bg1"/>
                </a:solidFill>
              </a:rPr>
              <a:t>tennivalóidat</a:t>
            </a:r>
            <a:r>
              <a:rPr lang="en-GB" altLang="en-US" sz="3200" dirty="0" smtClean="0">
                <a:solidFill>
                  <a:schemeClr val="bg1"/>
                </a:solidFill>
              </a:rPr>
              <a:t>, </a:t>
            </a:r>
            <a:r>
              <a:rPr lang="hu-HU" altLang="en-US" sz="3200" dirty="0" smtClean="0">
                <a:solidFill>
                  <a:schemeClr val="bg1"/>
                </a:solidFill>
              </a:rPr>
              <a:t>napirendjeidet</a:t>
            </a:r>
            <a:r>
              <a:rPr lang="en-GB" altLang="en-US" sz="3200" dirty="0" smtClean="0">
                <a:solidFill>
                  <a:schemeClr val="bg1"/>
                </a:solidFill>
              </a:rPr>
              <a:t>, </a:t>
            </a:r>
            <a:r>
              <a:rPr lang="hu-HU" altLang="en-US" sz="3200" dirty="0" smtClean="0">
                <a:solidFill>
                  <a:schemeClr val="bg1"/>
                </a:solidFill>
              </a:rPr>
              <a:t>és </a:t>
            </a:r>
            <a:r>
              <a:rPr lang="en-GB" altLang="en-US" sz="3200" dirty="0" smtClean="0">
                <a:solidFill>
                  <a:schemeClr val="bg1"/>
                </a:solidFill>
              </a:rPr>
              <a:t>progra</a:t>
            </a:r>
            <a:r>
              <a:rPr lang="hu-HU" altLang="en-US" sz="3200" dirty="0" err="1" smtClean="0">
                <a:solidFill>
                  <a:schemeClr val="bg1"/>
                </a:solidFill>
              </a:rPr>
              <a:t>mjaidat</a:t>
            </a:r>
            <a:r>
              <a:rPr lang="hu-HU" altLang="en-US" sz="3200" dirty="0" smtClean="0">
                <a:solidFill>
                  <a:schemeClr val="bg1"/>
                </a:solidFill>
              </a:rPr>
              <a:t>.</a:t>
            </a:r>
            <a:endParaRPr lang="en-GB" altLang="en-US" sz="3200" dirty="0">
              <a:solidFill>
                <a:schemeClr val="bg1"/>
              </a:solidFill>
            </a:endParaRPr>
          </a:p>
          <a:p>
            <a:endParaRPr lang="en-GB" altLang="en-US" sz="3200" dirty="0"/>
          </a:p>
        </p:txBody>
      </p:sp>
      <p:pic>
        <p:nvPicPr>
          <p:cNvPr id="19462" name="Picture 6" descr="MPj031686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2182"/>
            <a:ext cx="1968500" cy="2971800"/>
          </a:xfrm>
          <a:prstGeom prst="rect">
            <a:avLst/>
          </a:prstGeom>
          <a:noFill/>
          <a:ln w="38100" cmpd="dbl">
            <a:solidFill>
              <a:srgbClr val="00C4A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4748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Elhatározás</a:t>
            </a:r>
            <a:endParaRPr lang="en-GB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rgbClr val="E6005D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hu-HU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„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Jöjjetek 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énhozzám mindnyájan akik megfáradtatok és megterheltettetek és én </a:t>
            </a:r>
            <a:r>
              <a:rPr lang="hu-HU" altLang="en-US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megnyugoszlak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titeket</a:t>
            </a:r>
            <a:r>
              <a:rPr lang="en-GB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Vegyétek </a:t>
            </a:r>
            <a:r>
              <a:rPr lang="hu-HU" altLang="en-US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fől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magatokra az én igámat és tanuljátok meg tőlem, hogy én szelíd és alázatos szívű vagyok, és nyugalmat találtok a ti lelketeknek.</a:t>
            </a:r>
            <a:r>
              <a:rPr lang="en-GB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Mert az én igám gyönyörűséges és az én terhem könnyű</a:t>
            </a:r>
            <a:r>
              <a:rPr lang="en-GB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r>
              <a:rPr lang="hu-HU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”</a:t>
            </a:r>
            <a:endParaRPr lang="en-GB" altLang="en-US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GB" altLang="en-US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hu-HU" altLang="en-US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áté</a:t>
            </a:r>
            <a:r>
              <a:rPr lang="en-GB" altLang="en-US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altLang="en-US" sz="2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11:28-30</a:t>
            </a:r>
            <a:endParaRPr lang="en-GB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5778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2400"/>
            <a:ext cx="8820472" cy="18288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latin typeface="Comic Sans MS" pitchFamily="66" charset="0"/>
              </a:rPr>
              <a:t>Ho</a:t>
            </a:r>
            <a:r>
              <a:rPr lang="hu-HU" altLang="en-US" sz="4000" b="1" dirty="0" err="1" smtClean="0">
                <a:latin typeface="Comic Sans MS" pitchFamily="66" charset="0"/>
              </a:rPr>
              <a:t>gyan</a:t>
            </a:r>
            <a:r>
              <a:rPr lang="hu-HU" altLang="en-US" sz="4000" b="1" dirty="0" smtClean="0">
                <a:latin typeface="Comic Sans MS" pitchFamily="66" charset="0"/>
              </a:rPr>
              <a:t> tanuljuk meg beosztani időnket</a:t>
            </a:r>
            <a:r>
              <a:rPr lang="en-US" altLang="en-US" sz="4000" b="1" dirty="0" smtClean="0">
                <a:latin typeface="Comic Sans MS" pitchFamily="66" charset="0"/>
              </a:rPr>
              <a:t>?</a:t>
            </a:r>
            <a:r>
              <a:rPr lang="en-US" altLang="en-US" sz="4000" dirty="0">
                <a:latin typeface="Comic Sans MS" pitchFamily="66" charset="0"/>
              </a:rPr>
              <a:t/>
            </a:r>
            <a:br>
              <a:rPr lang="en-US" altLang="en-US" sz="4000" dirty="0">
                <a:latin typeface="Comic Sans MS" pitchFamily="66" charset="0"/>
              </a:rPr>
            </a:b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00400" y="1372742"/>
            <a:ext cx="5738813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DD0548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61950" indent="-36195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1338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Először imádkozz</a:t>
            </a:r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Vidd Isten elé terveidet</a:t>
            </a:r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Állíts fel fontossági sorrendet és tűzz ki </a:t>
            </a: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célokat.</a:t>
            </a:r>
            <a:endParaRPr lang="hu-HU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Hagyd </a:t>
            </a: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ki a szükségtelen és nem odaillő </a:t>
            </a: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tevékenységeket.</a:t>
            </a:r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Oszd le a munkát amennyire csak lehetséges</a:t>
            </a:r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>
              <a:buClr>
                <a:srgbClr val="FB5B8D"/>
              </a:buClr>
              <a:buSzPct val="130000"/>
              <a:buFontTx/>
              <a:buChar char="•"/>
            </a:pPr>
            <a:r>
              <a:rPr lang="hu-HU" altLang="en-US" sz="3200" dirty="0" smtClean="0">
                <a:solidFill>
                  <a:srgbClr val="E6005D"/>
                </a:solidFill>
                <a:latin typeface="Arial Unicode MS" pitchFamily="34" charset="-128"/>
              </a:rPr>
              <a:t>Tervezd meg és ütemezd be az időd felhasználását</a:t>
            </a:r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  <a:p>
            <a:pPr eaLnBrk="0" hangingPunct="0"/>
            <a:endParaRPr lang="en-GB" altLang="en-US" sz="3200" dirty="0">
              <a:solidFill>
                <a:srgbClr val="E6005D"/>
              </a:solidFill>
              <a:latin typeface="Arial Unicode MS" pitchFamily="34" charset="-128"/>
            </a:endParaRPr>
          </a:p>
        </p:txBody>
      </p:sp>
      <p:pic>
        <p:nvPicPr>
          <p:cNvPr id="9220" name="Picture 4" descr="MPj039949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1766888" cy="22098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MPj040222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1743075" cy="19812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1422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0"/>
            <a:ext cx="6553200" cy="1470025"/>
          </a:xfrm>
        </p:spPr>
        <p:txBody>
          <a:bodyPr/>
          <a:lstStyle/>
          <a:p>
            <a:r>
              <a:rPr lang="hu-HU" altLang="en-US" b="1" dirty="0" smtClean="0">
                <a:latin typeface="Comic Sans MS" pitchFamily="66" charset="0"/>
              </a:rPr>
              <a:t>Napi tervezés</a:t>
            </a:r>
            <a:br>
              <a:rPr lang="hu-HU" altLang="en-US" b="1" dirty="0" smtClean="0">
                <a:latin typeface="Comic Sans MS" pitchFamily="66" charset="0"/>
              </a:rPr>
            </a:b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771800" y="980728"/>
            <a:ext cx="5943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054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defTabSz="361950">
              <a:defRPr>
                <a:solidFill>
                  <a:schemeClr val="tx1"/>
                </a:solidFill>
                <a:latin typeface="Arial" charset="0"/>
              </a:defRPr>
            </a:lvl1pPr>
            <a:lvl2pPr marL="987425" indent="-446088" defTabSz="361950">
              <a:defRPr>
                <a:solidFill>
                  <a:schemeClr val="tx1"/>
                </a:solidFill>
                <a:latin typeface="Arial" charset="0"/>
              </a:defRPr>
            </a:lvl2pPr>
            <a:lvl3pPr marL="1254125" defTabSz="361950">
              <a:defRPr>
                <a:solidFill>
                  <a:schemeClr val="tx1"/>
                </a:solidFill>
                <a:latin typeface="Arial" charset="0"/>
              </a:defRPr>
            </a:lvl3pPr>
            <a:lvl4pPr marL="1433513" defTabSz="361950">
              <a:defRPr>
                <a:solidFill>
                  <a:schemeClr val="tx1"/>
                </a:solidFill>
                <a:latin typeface="Arial" charset="0"/>
              </a:defRPr>
            </a:lvl4pPr>
            <a:lvl5pPr defTabSz="361950">
              <a:defRPr>
                <a:solidFill>
                  <a:schemeClr val="tx1"/>
                </a:solidFill>
                <a:latin typeface="Arial" charset="0"/>
              </a:defRPr>
            </a:lvl5pPr>
            <a:lvl6pPr defTabSz="361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61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61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61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25000"/>
              <a:buFontTx/>
              <a:buChar char="•"/>
            </a:pPr>
            <a:r>
              <a:rPr lang="hu-HU" altLang="en-US" sz="2800" dirty="0" smtClean="0">
                <a:solidFill>
                  <a:srgbClr val="DD0548"/>
                </a:solidFill>
              </a:rPr>
              <a:t>Minden nap imádkozz az ütemtervedért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>
              <a:buSzPct val="125000"/>
              <a:buFontTx/>
              <a:buChar char="•"/>
            </a:pPr>
            <a:r>
              <a:rPr lang="hu-HU" altLang="en-US" sz="2800" dirty="0" smtClean="0">
                <a:solidFill>
                  <a:srgbClr val="DD0548"/>
                </a:solidFill>
              </a:rPr>
              <a:t>3 arany szabály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hu-HU" altLang="en-US" sz="2800" dirty="0" smtClean="0">
                <a:solidFill>
                  <a:srgbClr val="DD0548"/>
                </a:solidFill>
              </a:rPr>
              <a:t>Készíts listát a ma elvégzendő dolgokról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hu-HU" altLang="en-US" sz="2800" dirty="0" smtClean="0">
                <a:solidFill>
                  <a:srgbClr val="DD0548"/>
                </a:solidFill>
              </a:rPr>
              <a:t>Állíts fel fontossági sorrendet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hu-HU" altLang="en-US" sz="2800" dirty="0" smtClean="0">
                <a:solidFill>
                  <a:srgbClr val="DD0548"/>
                </a:solidFill>
              </a:rPr>
              <a:t>Ezt minden nap tedd meg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>
              <a:buSzPct val="125000"/>
              <a:buFontTx/>
              <a:buChar char="•"/>
            </a:pPr>
            <a:r>
              <a:rPr lang="hu-HU" altLang="en-US" sz="2800" dirty="0" smtClean="0">
                <a:solidFill>
                  <a:srgbClr val="DD0548"/>
                </a:solidFill>
              </a:rPr>
              <a:t>A  tennivalók listája mellett</a:t>
            </a:r>
            <a:r>
              <a:rPr lang="en-GB" altLang="en-US" sz="2800" dirty="0" smtClean="0">
                <a:solidFill>
                  <a:srgbClr val="DD0548"/>
                </a:solidFill>
              </a:rPr>
              <a:t>, </a:t>
            </a:r>
            <a:r>
              <a:rPr lang="hu-HU" altLang="en-US" sz="2800" dirty="0" smtClean="0">
                <a:solidFill>
                  <a:srgbClr val="DD0548"/>
                </a:solidFill>
              </a:rPr>
              <a:t>az átfogó listák nagyon hasznosak</a:t>
            </a:r>
            <a:r>
              <a:rPr lang="en-GB" altLang="en-US" sz="2800" b="1" dirty="0" smtClean="0">
                <a:solidFill>
                  <a:srgbClr val="DD0548"/>
                </a:solidFill>
              </a:rPr>
              <a:t> 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>
              <a:buSzPct val="125000"/>
              <a:buFontTx/>
              <a:buChar char="•"/>
            </a:pPr>
            <a:r>
              <a:rPr lang="hu-HU" altLang="en-US" sz="2800" dirty="0" smtClean="0">
                <a:solidFill>
                  <a:srgbClr val="DD0548"/>
                </a:solidFill>
              </a:rPr>
              <a:t>Tartsd magad az ütemtervedhez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>
              <a:buFontTx/>
              <a:buChar char="•"/>
            </a:pPr>
            <a:endParaRPr lang="en-GB" altLang="en-US" sz="3200" dirty="0">
              <a:solidFill>
                <a:srgbClr val="DD0548"/>
              </a:solidFill>
            </a:endParaRPr>
          </a:p>
        </p:txBody>
      </p:sp>
      <p:pic>
        <p:nvPicPr>
          <p:cNvPr id="2054" name="Picture 6" descr="MPj03168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2009775" cy="3208338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0548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218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019800" cy="1143000"/>
          </a:xfrm>
        </p:spPr>
        <p:txBody>
          <a:bodyPr/>
          <a:lstStyle/>
          <a:p>
            <a:r>
              <a:rPr lang="hu-HU" altLang="en-US" b="1" dirty="0" smtClean="0">
                <a:latin typeface="Comic Sans MS" pitchFamily="66" charset="0"/>
              </a:rPr>
              <a:t>Napi tervezés</a:t>
            </a:r>
            <a:endParaRPr lang="en-GB" altLang="en-US" b="1" dirty="0">
              <a:latin typeface="Comic Sans MS" pitchFamily="66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76600" y="1752600"/>
            <a:ext cx="5334000" cy="4525963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0548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buSzPct val="125000"/>
            </a:pPr>
            <a:r>
              <a:rPr lang="hu-HU" altLang="en-US" sz="2800" dirty="0" smtClean="0">
                <a:solidFill>
                  <a:srgbClr val="DD0548"/>
                </a:solidFill>
              </a:rPr>
              <a:t>Napi tervezés</a:t>
            </a:r>
            <a:r>
              <a:rPr lang="en-GB" altLang="en-US" sz="2800" dirty="0" smtClean="0">
                <a:solidFill>
                  <a:srgbClr val="DD0548"/>
                </a:solidFill>
              </a:rPr>
              <a:t>: </a:t>
            </a:r>
            <a:r>
              <a:rPr lang="hu-HU" altLang="en-US" sz="2800" dirty="0" smtClean="0">
                <a:solidFill>
                  <a:srgbClr val="DD0548"/>
                </a:solidFill>
              </a:rPr>
              <a:t>időbeosztást segítő eszköz</a:t>
            </a:r>
            <a:endParaRPr lang="en-GB" altLang="en-US" sz="2800" dirty="0">
              <a:solidFill>
                <a:srgbClr val="DD0548"/>
              </a:solidFill>
            </a:endParaRPr>
          </a:p>
          <a:p>
            <a:pPr lvl="1"/>
            <a:r>
              <a:rPr lang="hu-HU" altLang="en-US" dirty="0" smtClean="0">
                <a:solidFill>
                  <a:srgbClr val="DD0548"/>
                </a:solidFill>
              </a:rPr>
              <a:t>Válassz egy olyan  időbeosztást, mely leginkább illik a stílusodhoz</a:t>
            </a:r>
            <a:endParaRPr lang="en-GB" altLang="en-US" dirty="0">
              <a:solidFill>
                <a:srgbClr val="DD0548"/>
              </a:solidFill>
            </a:endParaRPr>
          </a:p>
          <a:p>
            <a:pPr lvl="1"/>
            <a:r>
              <a:rPr lang="hu-HU" altLang="en-US" dirty="0" smtClean="0">
                <a:solidFill>
                  <a:srgbClr val="DD0548"/>
                </a:solidFill>
              </a:rPr>
              <a:t>Egy nap egy oldal formátum</a:t>
            </a:r>
            <a:endParaRPr lang="en-GB" altLang="en-US" dirty="0">
              <a:solidFill>
                <a:srgbClr val="DD0548"/>
              </a:solidFill>
            </a:endParaRPr>
          </a:p>
          <a:p>
            <a:pPr lvl="1"/>
            <a:r>
              <a:rPr lang="hu-HU" altLang="en-US" dirty="0" smtClean="0">
                <a:solidFill>
                  <a:srgbClr val="DD0548"/>
                </a:solidFill>
              </a:rPr>
              <a:t>Vegyél egy laza füzetet, hogy hozzátehessél vagy elvehessél belőle lapokat</a:t>
            </a:r>
            <a:r>
              <a:rPr lang="en-GB" altLang="en-US" dirty="0" smtClean="0">
                <a:solidFill>
                  <a:srgbClr val="DD0548"/>
                </a:solidFill>
              </a:rPr>
              <a:t> </a:t>
            </a:r>
            <a:endParaRPr lang="en-GB" altLang="en-US" dirty="0">
              <a:solidFill>
                <a:srgbClr val="DD0548"/>
              </a:solidFill>
            </a:endParaRPr>
          </a:p>
          <a:p>
            <a:endParaRPr lang="en-GB" altLang="en-US" sz="2800" dirty="0"/>
          </a:p>
        </p:txBody>
      </p:sp>
      <p:pic>
        <p:nvPicPr>
          <p:cNvPr id="39942" name="Picture 6" descr="MPj031689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2414588" cy="3657600"/>
          </a:xfrm>
          <a:prstGeom prst="rect">
            <a:avLst/>
          </a:prstGeom>
          <a:noFill/>
          <a:ln w="28575">
            <a:solidFill>
              <a:srgbClr val="E600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0556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MPPH02037J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02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altLang="en-US" i="1" dirty="0" smtClean="0">
                <a:solidFill>
                  <a:srgbClr val="E6005D"/>
                </a:solidFill>
              </a:rPr>
              <a:t>“</a:t>
            </a:r>
            <a:r>
              <a:rPr lang="hu-HU" altLang="en-US" i="1" dirty="0" smtClean="0">
                <a:solidFill>
                  <a:srgbClr val="E6005D"/>
                </a:solidFill>
              </a:rPr>
              <a:t>Egy jól vezetett határidőnapló</a:t>
            </a:r>
            <a:r>
              <a:rPr lang="en-GB" altLang="en-US" i="1" dirty="0" smtClean="0">
                <a:solidFill>
                  <a:srgbClr val="E6005D"/>
                </a:solidFill>
              </a:rPr>
              <a:t>,</a:t>
            </a:r>
            <a:r>
              <a:rPr lang="hu-HU" altLang="en-US" i="1" dirty="0" smtClean="0">
                <a:solidFill>
                  <a:srgbClr val="E6005D"/>
                </a:solidFill>
              </a:rPr>
              <a:t> melyben adott az élet és idő természete,</a:t>
            </a:r>
            <a:r>
              <a:rPr lang="en-GB" altLang="en-US" i="1" dirty="0" smtClean="0">
                <a:solidFill>
                  <a:srgbClr val="E6005D"/>
                </a:solidFill>
              </a:rPr>
              <a:t> </a:t>
            </a:r>
            <a:r>
              <a:rPr lang="hu-HU" altLang="en-US" i="1" dirty="0" smtClean="0">
                <a:solidFill>
                  <a:srgbClr val="E6005D"/>
                </a:solidFill>
              </a:rPr>
              <a:t>nem más, mint valami rendezett és módszeresen vezetett</a:t>
            </a:r>
            <a:r>
              <a:rPr lang="en-GB" altLang="en-US" i="1" dirty="0" smtClean="0">
                <a:solidFill>
                  <a:srgbClr val="E6005D"/>
                </a:solidFill>
              </a:rPr>
              <a:t>; </a:t>
            </a:r>
            <a:r>
              <a:rPr lang="hu-HU" altLang="en-US" i="1" dirty="0" smtClean="0">
                <a:solidFill>
                  <a:srgbClr val="E6005D"/>
                </a:solidFill>
              </a:rPr>
              <a:t>tervekkel </a:t>
            </a:r>
            <a:r>
              <a:rPr lang="en-GB" altLang="en-US" i="1" dirty="0" smtClean="0">
                <a:solidFill>
                  <a:srgbClr val="E6005D"/>
                </a:solidFill>
              </a:rPr>
              <a:t>, </a:t>
            </a:r>
            <a:r>
              <a:rPr lang="hu-HU" altLang="en-US" i="1" dirty="0" smtClean="0">
                <a:solidFill>
                  <a:srgbClr val="E6005D"/>
                </a:solidFill>
              </a:rPr>
              <a:t> újratervezésekkel</a:t>
            </a:r>
            <a:r>
              <a:rPr lang="en-GB" altLang="en-US" i="1" dirty="0" smtClean="0">
                <a:solidFill>
                  <a:srgbClr val="E6005D"/>
                </a:solidFill>
              </a:rPr>
              <a:t>, </a:t>
            </a:r>
            <a:r>
              <a:rPr lang="hu-HU" altLang="en-US" i="1" dirty="0" smtClean="0">
                <a:solidFill>
                  <a:srgbClr val="E6005D"/>
                </a:solidFill>
              </a:rPr>
              <a:t>áthúzásokkal</a:t>
            </a:r>
            <a:r>
              <a:rPr lang="en-GB" altLang="en-US" i="1" dirty="0" smtClean="0">
                <a:solidFill>
                  <a:srgbClr val="E6005D"/>
                </a:solidFill>
              </a:rPr>
              <a:t>, </a:t>
            </a:r>
            <a:r>
              <a:rPr lang="hu-HU" altLang="en-US" i="1" dirty="0" smtClean="0">
                <a:solidFill>
                  <a:srgbClr val="E6005D"/>
                </a:solidFill>
              </a:rPr>
              <a:t>odafirkantott ötletekkel és olyan tételekkel teli dolog, melyekre hirtelen emlékezni kell</a:t>
            </a:r>
            <a:r>
              <a:rPr lang="en-GB" altLang="en-US" i="1" dirty="0" smtClean="0">
                <a:solidFill>
                  <a:srgbClr val="E6005D"/>
                </a:solidFill>
              </a:rPr>
              <a:t> . </a:t>
            </a:r>
            <a:r>
              <a:rPr lang="hu-HU" altLang="en-US" i="1" dirty="0" smtClean="0">
                <a:solidFill>
                  <a:srgbClr val="E6005D"/>
                </a:solidFill>
              </a:rPr>
              <a:t>Csak azt a határidőnaplót érdemes vezetni, mely egyszerű és rugalmas</a:t>
            </a:r>
            <a:r>
              <a:rPr lang="en-GB" altLang="en-US" i="1" dirty="0" smtClean="0">
                <a:solidFill>
                  <a:srgbClr val="E6005D"/>
                </a:solidFill>
              </a:rPr>
              <a:t>; </a:t>
            </a:r>
            <a:r>
              <a:rPr lang="hu-HU" altLang="en-US" i="1" dirty="0" smtClean="0">
                <a:solidFill>
                  <a:srgbClr val="E6005D"/>
                </a:solidFill>
              </a:rPr>
              <a:t>de még így is csak az időbeosztást segítő eszköz marad</a:t>
            </a:r>
            <a:r>
              <a:rPr lang="en-GB" altLang="en-US" i="1" dirty="0" smtClean="0">
                <a:solidFill>
                  <a:srgbClr val="E6005D"/>
                </a:solidFill>
              </a:rPr>
              <a:t>. </a:t>
            </a:r>
            <a:r>
              <a:rPr lang="hu-HU" altLang="en-US" i="1" dirty="0" smtClean="0">
                <a:solidFill>
                  <a:srgbClr val="E6005D"/>
                </a:solidFill>
              </a:rPr>
              <a:t>Sokkal fontosabb ennél egy gyakorlatias hozzáállás a tervezéshez</a:t>
            </a:r>
            <a:r>
              <a:rPr lang="en-GB" altLang="en-US" i="1" dirty="0" smtClean="0">
                <a:solidFill>
                  <a:srgbClr val="E6005D"/>
                </a:solidFill>
              </a:rPr>
              <a:t>...”   </a:t>
            </a:r>
            <a:r>
              <a:rPr lang="hu-HU" altLang="en-US" sz="2000" i="1" dirty="0" smtClean="0">
                <a:solidFill>
                  <a:srgbClr val="E6005D"/>
                </a:solidFill>
              </a:rPr>
              <a:t>Hogyan végezzük el dolgainkat</a:t>
            </a:r>
            <a:r>
              <a:rPr lang="en-GB" altLang="en-US" sz="2000" i="1" dirty="0" smtClean="0">
                <a:solidFill>
                  <a:srgbClr val="E6005D"/>
                </a:solidFill>
              </a:rPr>
              <a:t>,</a:t>
            </a:r>
            <a:r>
              <a:rPr lang="en-GB" altLang="en-US" sz="2000" dirty="0" smtClean="0">
                <a:solidFill>
                  <a:srgbClr val="E6005D"/>
                </a:solidFill>
              </a:rPr>
              <a:t> </a:t>
            </a:r>
            <a:r>
              <a:rPr lang="en-GB" altLang="en-US" sz="2000" dirty="0">
                <a:solidFill>
                  <a:srgbClr val="E6005D"/>
                </a:solidFill>
              </a:rPr>
              <a:t>Roger Black</a:t>
            </a:r>
          </a:p>
        </p:txBody>
      </p:sp>
    </p:spTree>
    <p:extLst>
      <p:ext uri="{BB962C8B-B14F-4D97-AF65-F5344CB8AC3E}">
        <p14:creationId xmlns:p14="http://schemas.microsoft.com/office/powerpoint/2010/main" val="2762543488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MPj01783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" r="2963"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-1548680" y="260648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hu-HU" altLang="en-US" dirty="0" smtClean="0">
                <a:solidFill>
                  <a:schemeClr val="bg1"/>
                </a:solidFill>
                <a:latin typeface="Comic Sans MS" pitchFamily="66" charset="0"/>
              </a:rPr>
              <a:t>Papír gazdálkodás</a:t>
            </a:r>
            <a:endParaRPr lang="en-US" alt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2348880"/>
            <a:ext cx="7056784" cy="39604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19050">
              <a:buFontTx/>
              <a:buNone/>
            </a:pPr>
            <a:r>
              <a:rPr lang="en-GB" altLang="en-US" i="1" dirty="0" smtClean="0">
                <a:solidFill>
                  <a:srgbClr val="E6005D"/>
                </a:solidFill>
              </a:rPr>
              <a:t>“</a:t>
            </a:r>
            <a:r>
              <a:rPr lang="hu-HU" altLang="en-US" i="1" dirty="0" smtClean="0">
                <a:solidFill>
                  <a:srgbClr val="E6005D"/>
                </a:solidFill>
              </a:rPr>
              <a:t>Ha nem jól bánsz a papírral, tönkre teheti hatékonyságodat</a:t>
            </a:r>
            <a:r>
              <a:rPr lang="en-GB" altLang="en-US" i="1" dirty="0" smtClean="0">
                <a:solidFill>
                  <a:srgbClr val="E6005D"/>
                </a:solidFill>
              </a:rPr>
              <a:t>...</a:t>
            </a:r>
            <a:r>
              <a:rPr lang="hu-HU" altLang="en-US" i="1" dirty="0" smtClean="0">
                <a:solidFill>
                  <a:srgbClr val="E6005D"/>
                </a:solidFill>
              </a:rPr>
              <a:t>A papírmunka krízisének valódi oka a döntéshozatal problémája, nevezetesen, hogy ugyanazt a papírt ötször is kezünkbe vesszük és visszatesszük, mert nem tudjuk eldönteni, hogy mit tegyünk vele</a:t>
            </a:r>
            <a:r>
              <a:rPr lang="en-GB" altLang="en-US" i="1" dirty="0" smtClean="0">
                <a:solidFill>
                  <a:srgbClr val="E6005D"/>
                </a:solidFill>
              </a:rPr>
              <a:t>. </a:t>
            </a:r>
            <a:r>
              <a:rPr lang="hu-HU" altLang="en-US" i="1" dirty="0" smtClean="0">
                <a:solidFill>
                  <a:srgbClr val="E6005D"/>
                </a:solidFill>
              </a:rPr>
              <a:t>Különös, de igaz, hogy sok vezető aki tapasztalt a döntéshozatalban gátolva érzi magát egy-egy darab papír miatt</a:t>
            </a:r>
            <a:r>
              <a:rPr lang="en-GB" altLang="en-US" i="1" dirty="0" smtClean="0">
                <a:solidFill>
                  <a:srgbClr val="E6005D"/>
                </a:solidFill>
              </a:rPr>
              <a:t>.” </a:t>
            </a:r>
            <a:endParaRPr lang="en-GB" altLang="en-US" i="1" dirty="0">
              <a:solidFill>
                <a:srgbClr val="E6005D"/>
              </a:solidFill>
            </a:endParaRPr>
          </a:p>
          <a:p>
            <a:pPr indent="19050">
              <a:buFontTx/>
              <a:buNone/>
            </a:pPr>
            <a:r>
              <a:rPr lang="en-GB" altLang="en-US" i="1" dirty="0">
                <a:solidFill>
                  <a:srgbClr val="E6005D"/>
                </a:solidFill>
              </a:rPr>
              <a:t>	</a:t>
            </a:r>
            <a:r>
              <a:rPr lang="hu-HU" altLang="en-US" sz="2000" i="1" dirty="0" smtClean="0">
                <a:solidFill>
                  <a:srgbClr val="E6005D"/>
                </a:solidFill>
              </a:rPr>
              <a:t>A rendezett vezető,</a:t>
            </a:r>
            <a:r>
              <a:rPr lang="en-GB" altLang="en-US" sz="2000" dirty="0" smtClean="0">
                <a:solidFill>
                  <a:srgbClr val="E6005D"/>
                </a:solidFill>
              </a:rPr>
              <a:t> </a:t>
            </a:r>
            <a:r>
              <a:rPr lang="en-GB" altLang="en-US" sz="2000" dirty="0">
                <a:solidFill>
                  <a:srgbClr val="E6005D"/>
                </a:solidFill>
              </a:rPr>
              <a:t>Stephanie Winston</a:t>
            </a:r>
          </a:p>
        </p:txBody>
      </p:sp>
    </p:spTree>
    <p:extLst>
      <p:ext uri="{BB962C8B-B14F-4D97-AF65-F5344CB8AC3E}">
        <p14:creationId xmlns:p14="http://schemas.microsoft.com/office/powerpoint/2010/main" val="33428339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533400"/>
            <a:ext cx="6172200" cy="1981200"/>
          </a:xfrm>
        </p:spPr>
        <p:txBody>
          <a:bodyPr/>
          <a:lstStyle/>
          <a:p>
            <a:r>
              <a:rPr lang="hu-HU" altLang="en-US" sz="4000" b="1" dirty="0" smtClean="0">
                <a:latin typeface="Comic Sans MS" pitchFamily="66" charset="0"/>
              </a:rPr>
              <a:t>Válogasd szét a papírmunkádat</a:t>
            </a:r>
            <a:r>
              <a:rPr lang="en-US" altLang="en-US" sz="4000" b="1" dirty="0" smtClean="0">
                <a:latin typeface="Comic Sans MS" pitchFamily="66" charset="0"/>
              </a:rPr>
              <a:t> </a:t>
            </a:r>
            <a:r>
              <a:rPr lang="hu-HU" altLang="en-US" sz="4000" b="1" dirty="0" smtClean="0">
                <a:latin typeface="Comic Sans MS" pitchFamily="66" charset="0"/>
              </a:rPr>
              <a:t>mikor először foglalkozol vele</a:t>
            </a:r>
            <a:endParaRPr lang="en-US" altLang="en-US" sz="4000" b="1" dirty="0">
              <a:latin typeface="Comic Sans MS" pitchFamily="6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48064" y="2601084"/>
            <a:ext cx="3744416" cy="378565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797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714375" indent="-714375">
              <a:defRPr>
                <a:solidFill>
                  <a:schemeClr val="tx1"/>
                </a:solidFill>
                <a:latin typeface="Arial" charset="0"/>
              </a:defRPr>
            </a:lvl1pPr>
            <a:lvl2pPr marL="979488">
              <a:defRPr>
                <a:solidFill>
                  <a:schemeClr val="tx1"/>
                </a:solidFill>
                <a:latin typeface="Arial" charset="0"/>
              </a:defRPr>
            </a:lvl2pPr>
            <a:lvl3pPr marL="115887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VÁZLAT</a:t>
            </a:r>
          </a:p>
          <a:p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Oszd </a:t>
            </a:r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a munkát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Olvass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Cselekedj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Irattárazz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Vesd </a:t>
            </a:r>
            <a:r>
              <a:rPr lang="hu-H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en-US" sz="2000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3077" name="Picture 5" descr="MPj01783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4267200" cy="28448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Pj01784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22"/>
          <a:stretch>
            <a:fillRect/>
          </a:stretch>
        </p:blipFill>
        <p:spPr bwMode="auto">
          <a:xfrm rot="-1033734">
            <a:off x="533400" y="2514600"/>
            <a:ext cx="1628775" cy="21336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502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457200"/>
            <a:ext cx="5867400" cy="61722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DD0548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hu-HU" altLang="en-US" sz="3600" dirty="0" smtClean="0">
                <a:solidFill>
                  <a:srgbClr val="E6005D"/>
                </a:solidFill>
              </a:rPr>
              <a:t>Soha ne foglalkozz egy papírral kettőnél többször</a:t>
            </a:r>
            <a:endParaRPr lang="en-GB" altLang="en-US" sz="3600" dirty="0">
              <a:solidFill>
                <a:srgbClr val="E6005D"/>
              </a:solidFill>
            </a:endParaRPr>
          </a:p>
          <a:p>
            <a:r>
              <a:rPr lang="hu-HU" altLang="en-US" sz="3600" dirty="0" smtClean="0">
                <a:solidFill>
                  <a:srgbClr val="E6005D"/>
                </a:solidFill>
              </a:rPr>
              <a:t>Szanáld ki a szükségtelen lapokat</a:t>
            </a:r>
            <a:endParaRPr lang="en-GB" altLang="en-US" sz="3600" dirty="0">
              <a:solidFill>
                <a:srgbClr val="E6005D"/>
              </a:solidFill>
            </a:endParaRPr>
          </a:p>
          <a:p>
            <a:r>
              <a:rPr lang="hu-HU" altLang="en-US" sz="3600" dirty="0" smtClean="0">
                <a:solidFill>
                  <a:srgbClr val="E6005D"/>
                </a:solidFill>
              </a:rPr>
              <a:t>Minden nap szánj időt a papír munkára</a:t>
            </a:r>
            <a:endParaRPr lang="en-GB" altLang="en-US" sz="3600" dirty="0">
              <a:solidFill>
                <a:srgbClr val="E6005D"/>
              </a:solidFill>
            </a:endParaRPr>
          </a:p>
          <a:p>
            <a:r>
              <a:rPr lang="hu-HU" altLang="en-US" sz="3600" dirty="0" smtClean="0">
                <a:solidFill>
                  <a:srgbClr val="E6005D"/>
                </a:solidFill>
              </a:rPr>
              <a:t>Összpontosíts a tennivaló kupacra</a:t>
            </a:r>
            <a:endParaRPr lang="en-GB" altLang="en-US" sz="3600" dirty="0">
              <a:solidFill>
                <a:srgbClr val="E6005D"/>
              </a:solidFill>
            </a:endParaRPr>
          </a:p>
        </p:txBody>
      </p:sp>
      <p:pic>
        <p:nvPicPr>
          <p:cNvPr id="16390" name="Picture 6" descr="MPj01783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989945"/>
            <a:ext cx="1295400" cy="14732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MPj017841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1" b="18668"/>
          <a:stretch>
            <a:fillRect/>
          </a:stretch>
        </p:blipFill>
        <p:spPr bwMode="auto">
          <a:xfrm>
            <a:off x="114300" y="3140968"/>
            <a:ext cx="1295400" cy="14478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MPj039988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24744"/>
            <a:ext cx="1295400" cy="1447800"/>
          </a:xfrm>
          <a:prstGeom prst="rect">
            <a:avLst/>
          </a:prstGeom>
          <a:noFill/>
          <a:ln w="38100">
            <a:solidFill>
              <a:srgbClr val="DD05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858000" y="6248400"/>
            <a:ext cx="304800" cy="304800"/>
          </a:xfrm>
          <a:prstGeom prst="rect">
            <a:avLst/>
          </a:prstGeom>
          <a:solidFill>
            <a:srgbClr val="E6005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7620000" y="6248400"/>
            <a:ext cx="304800" cy="304800"/>
          </a:xfrm>
          <a:prstGeom prst="rect">
            <a:avLst/>
          </a:prstGeom>
          <a:solidFill>
            <a:srgbClr val="00C4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39000" y="6248400"/>
            <a:ext cx="304800" cy="304800"/>
          </a:xfrm>
          <a:prstGeom prst="rect">
            <a:avLst/>
          </a:prstGeom>
          <a:solidFill>
            <a:srgbClr val="00C4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>
            <a:normAutofit/>
          </a:bodyPr>
          <a:lstStyle/>
          <a:p>
            <a:r>
              <a:rPr lang="hu-HU" altLang="en-US" sz="3200" b="1" dirty="0" smtClean="0">
                <a:latin typeface="Comic Sans MS" pitchFamily="66" charset="0"/>
              </a:rPr>
              <a:t>Találkozók kezelése</a:t>
            </a:r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34961" y="756961"/>
            <a:ext cx="67056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E6005D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0850" indent="-45085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630238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Először is imádkozz a napirendedért</a:t>
            </a:r>
            <a:r>
              <a:rPr lang="en-GB" altLang="en-US" sz="3000" dirty="0" smtClean="0">
                <a:solidFill>
                  <a:srgbClr val="E6005D"/>
                </a:solidFill>
              </a:rPr>
              <a:t> 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Rangsorold a napirendedet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Ne feledd küldetésed és célod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A megbeszélés előtt pár nappal oszd ki a napirendet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Engedd, hogy mások is hozzájáruljanak a napirendhez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Kezd és fejezd is be a megbeszélést időben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Szabj időkorlátokat a megbeszélésekre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>
              <a:buFontTx/>
              <a:buChar char="•"/>
            </a:pPr>
            <a:r>
              <a:rPr lang="hu-HU" altLang="en-US" sz="3000" dirty="0" smtClean="0">
                <a:solidFill>
                  <a:srgbClr val="E6005D"/>
                </a:solidFill>
              </a:rPr>
              <a:t>Ragaszkodj a napirendhez</a:t>
            </a:r>
            <a:endParaRPr lang="en-GB" altLang="en-US" sz="3000" dirty="0">
              <a:solidFill>
                <a:srgbClr val="E6005D"/>
              </a:solidFill>
            </a:endParaRPr>
          </a:p>
          <a:p>
            <a:pPr eaLnBrk="0" hangingPunct="0"/>
            <a:endParaRPr lang="en-GB" altLang="en-US" sz="3000" dirty="0">
              <a:solidFill>
                <a:srgbClr val="E600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17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550</Words>
  <Application>Microsoft Office PowerPoint</Application>
  <PresentationFormat>Diavetítés a képernyőre (4:3 oldalarány)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 Theme</vt:lpstr>
      <vt:lpstr>PowerPoint bemutató</vt:lpstr>
      <vt:lpstr>Hogyan tanuljuk meg beosztani időnket? </vt:lpstr>
      <vt:lpstr>Napi tervezés  </vt:lpstr>
      <vt:lpstr>Napi tervezés</vt:lpstr>
      <vt:lpstr>PowerPoint bemutató</vt:lpstr>
      <vt:lpstr>Papír gazdálkodás</vt:lpstr>
      <vt:lpstr>Válogasd szét a papírmunkádat mikor először foglalkozol vele</vt:lpstr>
      <vt:lpstr>PowerPoint bemutató</vt:lpstr>
      <vt:lpstr>Találkozók kezelése </vt:lpstr>
      <vt:lpstr>Minta napirend </vt:lpstr>
      <vt:lpstr>Minta Akció Terv</vt:lpstr>
      <vt:lpstr>Tervezet kezelése</vt:lpstr>
      <vt:lpstr>„Önmagad” kezelése</vt:lpstr>
      <vt:lpstr>Elhatározás</vt:lpstr>
    </vt:vector>
  </TitlesOfParts>
  <Company>Seventh-Day Adventists, Trans-European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Sanches-Schutte</dc:creator>
  <cp:lastModifiedBy>Vicus</cp:lastModifiedBy>
  <cp:revision>82</cp:revision>
  <dcterms:created xsi:type="dcterms:W3CDTF">2014-10-12T16:10:07Z</dcterms:created>
  <dcterms:modified xsi:type="dcterms:W3CDTF">2014-12-07T11:31:46Z</dcterms:modified>
</cp:coreProperties>
</file>